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14630400" cy="8229600"/>
  <p:notesSz cx="8229600" cy="14630400"/>
  <p:embeddedFontLst>
    <p:embeddedFont>
      <p:font typeface="Quattrocento" panose="020B0604020202020204" charset="0"/>
      <p:regular r:id="rId6"/>
    </p:embeddedFon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39" d="100"/>
          <a:sy n="39" d="100"/>
        </p:scale>
        <p:origin x="72" y="1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10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font" Target="fonts/font4.fntdata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106645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C424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23332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C424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23332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C424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23332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7724" y="905113"/>
            <a:ext cx="7130534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00"/>
              </a:lnSpc>
              <a:buNone/>
            </a:pPr>
            <a:r>
              <a:rPr lang="en-US" sz="4400" dirty="0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Қазыналық Кәсіпорындар</a:t>
            </a: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>
            <a:off x="837724" y="1968103"/>
            <a:ext cx="12954952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185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Қазақстандағы қазыналық кәсіпорын заңнама бойынша мемлекеттік мүлікті басқару немесе белгілі бір функцияларды орындау үшін мемлекет құратын коммерциялық ұйым ретінде айқындалады.</a:t>
            </a:r>
            <a:endParaRPr lang="en-US" sz="1850" dirty="0"/>
          </a:p>
        </p:txBody>
      </p:sp>
      <p:sp>
        <p:nvSpPr>
          <p:cNvPr id="4" name="Text 2"/>
          <p:cNvSpPr/>
          <p:nvPr/>
        </p:nvSpPr>
        <p:spPr>
          <a:xfrm>
            <a:off x="837724" y="3003352"/>
            <a:ext cx="12954952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endParaRPr lang="en-US" sz="1850" dirty="0"/>
          </a:p>
        </p:txBody>
      </p:sp>
      <p:sp>
        <p:nvSpPr>
          <p:cNvPr id="5" name="Text 3"/>
          <p:cNvSpPr/>
          <p:nvPr/>
        </p:nvSpPr>
        <p:spPr>
          <a:xfrm>
            <a:off x="837724" y="3745349"/>
            <a:ext cx="12954952" cy="14080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500"/>
              </a:lnSpc>
              <a:buNone/>
            </a:pPr>
            <a:r>
              <a:rPr lang="en-US" sz="4400" dirty="0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Қазыналық Кәсіпорынның Негізгі Сипаттамалары</a:t>
            </a:r>
            <a:endParaRPr lang="en-US" sz="4400" dirty="0"/>
          </a:p>
        </p:txBody>
      </p:sp>
      <p:sp>
        <p:nvSpPr>
          <p:cNvPr id="6" name="Text 4"/>
          <p:cNvSpPr/>
          <p:nvPr/>
        </p:nvSpPr>
        <p:spPr>
          <a:xfrm>
            <a:off x="837724" y="5751671"/>
            <a:ext cx="3917871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Мемлекеттік Мүлікті Басқару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837724" y="6342936"/>
            <a:ext cx="6185535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185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Қазыналық кәсіпорын мемлекеттік мүлікті жедел басқару құқығы негізінде құрылады.</a:t>
            </a:r>
            <a:endParaRPr lang="en-US" sz="1850" dirty="0"/>
          </a:p>
        </p:txBody>
      </p:sp>
      <p:sp>
        <p:nvSpPr>
          <p:cNvPr id="8" name="Text 6"/>
          <p:cNvSpPr/>
          <p:nvPr/>
        </p:nvSpPr>
        <p:spPr>
          <a:xfrm>
            <a:off x="7614761" y="5751671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Жауапкершілік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7614761" y="6342936"/>
            <a:ext cx="6185535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185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Өзінің міндеттемелері бойынша оның жедел басқаруындағы мүлікпен жауап береді.</a:t>
            </a:r>
            <a:endParaRPr lang="en-US" sz="18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91917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17364" y="3561517"/>
            <a:ext cx="11069479" cy="6867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400"/>
              </a:lnSpc>
              <a:buNone/>
            </a:pPr>
            <a:r>
              <a:rPr lang="en-US" sz="4300" dirty="0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Қазыналық Кәсіпорынның Ерекшеліктері</a:t>
            </a:r>
            <a:endParaRPr lang="en-US" sz="4300" dirty="0"/>
          </a:p>
        </p:txBody>
      </p:sp>
      <p:sp>
        <p:nvSpPr>
          <p:cNvPr id="4" name="Shape 1"/>
          <p:cNvSpPr/>
          <p:nvPr/>
        </p:nvSpPr>
        <p:spPr>
          <a:xfrm>
            <a:off x="817364" y="4861203"/>
            <a:ext cx="525423" cy="525423"/>
          </a:xfrm>
          <a:prstGeom prst="roundRect">
            <a:avLst>
              <a:gd name="adj" fmla="val 6667"/>
            </a:avLst>
          </a:prstGeom>
          <a:solidFill>
            <a:srgbClr val="315251"/>
          </a:solidFill>
          <a:ln/>
        </p:spPr>
      </p:sp>
      <p:sp>
        <p:nvSpPr>
          <p:cNvPr id="5" name="Text 2"/>
          <p:cNvSpPr/>
          <p:nvPr/>
        </p:nvSpPr>
        <p:spPr>
          <a:xfrm>
            <a:off x="1021675" y="4959072"/>
            <a:ext cx="116681" cy="3296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55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1</a:t>
            </a:r>
            <a:endParaRPr lang="en-US" sz="2550" dirty="0"/>
          </a:p>
        </p:txBody>
      </p:sp>
      <p:sp>
        <p:nvSpPr>
          <p:cNvPr id="6" name="Text 3"/>
          <p:cNvSpPr/>
          <p:nvPr/>
        </p:nvSpPr>
        <p:spPr>
          <a:xfrm>
            <a:off x="1576268" y="4861203"/>
            <a:ext cx="2747486" cy="343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00"/>
              </a:lnSpc>
              <a:buNone/>
            </a:pPr>
            <a:r>
              <a:rPr lang="en-US" sz="215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Мүлікті Басқару</a:t>
            </a:r>
            <a:endParaRPr lang="en-US" sz="2150" dirty="0"/>
          </a:p>
        </p:txBody>
      </p:sp>
      <p:sp>
        <p:nvSpPr>
          <p:cNvPr id="7" name="Text 4"/>
          <p:cNvSpPr/>
          <p:nvPr/>
        </p:nvSpPr>
        <p:spPr>
          <a:xfrm>
            <a:off x="1576268" y="5344716"/>
            <a:ext cx="3417332" cy="14949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900"/>
              </a:lnSpc>
              <a:buNone/>
            </a:pPr>
            <a:r>
              <a:rPr lang="en-US" sz="18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Мүлік иесінің келісімінсіз негізгі құралдарды иеліктен шығаруға немесе жалға беруге құқығы жоқ.</a:t>
            </a:r>
            <a:endParaRPr lang="en-US" sz="1800" dirty="0"/>
          </a:p>
        </p:txBody>
      </p:sp>
      <p:sp>
        <p:nvSpPr>
          <p:cNvPr id="8" name="Shape 5"/>
          <p:cNvSpPr/>
          <p:nvPr/>
        </p:nvSpPr>
        <p:spPr>
          <a:xfrm>
            <a:off x="5227082" y="4861203"/>
            <a:ext cx="525423" cy="525423"/>
          </a:xfrm>
          <a:prstGeom prst="roundRect">
            <a:avLst>
              <a:gd name="adj" fmla="val 6667"/>
            </a:avLst>
          </a:prstGeom>
          <a:solidFill>
            <a:srgbClr val="315251"/>
          </a:solidFill>
          <a:ln/>
        </p:spPr>
      </p:sp>
      <p:sp>
        <p:nvSpPr>
          <p:cNvPr id="9" name="Text 6"/>
          <p:cNvSpPr/>
          <p:nvPr/>
        </p:nvSpPr>
        <p:spPr>
          <a:xfrm>
            <a:off x="5401389" y="4959072"/>
            <a:ext cx="176689" cy="3296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55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2</a:t>
            </a:r>
            <a:endParaRPr lang="en-US" sz="2550" dirty="0"/>
          </a:p>
        </p:txBody>
      </p:sp>
      <p:sp>
        <p:nvSpPr>
          <p:cNvPr id="10" name="Text 7"/>
          <p:cNvSpPr/>
          <p:nvPr/>
        </p:nvSpPr>
        <p:spPr>
          <a:xfrm>
            <a:off x="5985986" y="4861203"/>
            <a:ext cx="2747486" cy="343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00"/>
              </a:lnSpc>
              <a:buNone/>
            </a:pPr>
            <a:r>
              <a:rPr lang="en-US" sz="215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Реттеу</a:t>
            </a:r>
            <a:endParaRPr lang="en-US" sz="2150" dirty="0"/>
          </a:p>
        </p:txBody>
      </p:sp>
      <p:sp>
        <p:nvSpPr>
          <p:cNvPr id="11" name="Text 8"/>
          <p:cNvSpPr/>
          <p:nvPr/>
        </p:nvSpPr>
        <p:spPr>
          <a:xfrm>
            <a:off x="5985986" y="5344716"/>
            <a:ext cx="3417332" cy="7474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900"/>
              </a:lnSpc>
              <a:buNone/>
            </a:pPr>
            <a:r>
              <a:rPr lang="en-US" sz="18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Қаржы-шаруашылық қызметті мемлекет реттейді.</a:t>
            </a:r>
            <a:endParaRPr lang="en-US" sz="1800" dirty="0"/>
          </a:p>
        </p:txBody>
      </p:sp>
      <p:sp>
        <p:nvSpPr>
          <p:cNvPr id="12" name="Shape 9"/>
          <p:cNvSpPr/>
          <p:nvPr/>
        </p:nvSpPr>
        <p:spPr>
          <a:xfrm>
            <a:off x="9636800" y="4861203"/>
            <a:ext cx="525423" cy="525423"/>
          </a:xfrm>
          <a:prstGeom prst="roundRect">
            <a:avLst>
              <a:gd name="adj" fmla="val 6667"/>
            </a:avLst>
          </a:prstGeom>
          <a:solidFill>
            <a:srgbClr val="315251"/>
          </a:solidFill>
          <a:ln/>
        </p:spPr>
      </p:sp>
      <p:sp>
        <p:nvSpPr>
          <p:cNvPr id="13" name="Text 10"/>
          <p:cNvSpPr/>
          <p:nvPr/>
        </p:nvSpPr>
        <p:spPr>
          <a:xfrm>
            <a:off x="9809798" y="4959072"/>
            <a:ext cx="179308" cy="3296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55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3</a:t>
            </a:r>
            <a:endParaRPr lang="en-US" sz="2550" dirty="0"/>
          </a:p>
        </p:txBody>
      </p:sp>
      <p:sp>
        <p:nvSpPr>
          <p:cNvPr id="14" name="Text 11"/>
          <p:cNvSpPr/>
          <p:nvPr/>
        </p:nvSpPr>
        <p:spPr>
          <a:xfrm>
            <a:off x="10395704" y="4861203"/>
            <a:ext cx="2747486" cy="343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00"/>
              </a:lnSpc>
              <a:buNone/>
            </a:pPr>
            <a:r>
              <a:rPr lang="en-US" sz="215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Пайданы Пайдалану</a:t>
            </a:r>
            <a:endParaRPr lang="en-US" sz="2150" dirty="0"/>
          </a:p>
        </p:txBody>
      </p:sp>
      <p:sp>
        <p:nvSpPr>
          <p:cNvPr id="15" name="Text 12"/>
          <p:cNvSpPr/>
          <p:nvPr/>
        </p:nvSpPr>
        <p:spPr>
          <a:xfrm>
            <a:off x="10395704" y="5344716"/>
            <a:ext cx="3417332" cy="22424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900"/>
              </a:lnSpc>
              <a:buNone/>
            </a:pPr>
            <a:r>
              <a:rPr lang="en-US" sz="18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Кәсіпорынның пайдасы мемлекеттік бюджетке түседі, бірақ кәсіпорынға өндірісті дамыту үшін пайданың бір бөлігін алу құқығы берілуі мүмкін.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5099" y="807125"/>
            <a:ext cx="9915049" cy="6681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250"/>
              </a:lnSpc>
              <a:buNone/>
            </a:pPr>
            <a:r>
              <a:rPr lang="en-US" sz="4200" dirty="0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Қазыналық Кәсіпорындардың Түрлері</a:t>
            </a:r>
            <a:endParaRPr lang="en-US" sz="4200" dirty="0"/>
          </a:p>
        </p:txBody>
      </p:sp>
      <p:sp>
        <p:nvSpPr>
          <p:cNvPr id="3" name="Shape 1"/>
          <p:cNvSpPr/>
          <p:nvPr/>
        </p:nvSpPr>
        <p:spPr>
          <a:xfrm>
            <a:off x="795099" y="1816060"/>
            <a:ext cx="4195286" cy="2014776"/>
          </a:xfrm>
          <a:prstGeom prst="roundRect">
            <a:avLst>
              <a:gd name="adj" fmla="val 1691"/>
            </a:avLst>
          </a:prstGeom>
          <a:solidFill>
            <a:srgbClr val="315251"/>
          </a:solidFill>
          <a:ln/>
        </p:spPr>
      </p:sp>
      <p:sp>
        <p:nvSpPr>
          <p:cNvPr id="4" name="Text 2"/>
          <p:cNvSpPr/>
          <p:nvPr/>
        </p:nvSpPr>
        <p:spPr>
          <a:xfrm>
            <a:off x="1022271" y="2043232"/>
            <a:ext cx="2672596" cy="3340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600"/>
              </a:lnSpc>
              <a:buNone/>
            </a:pPr>
            <a:r>
              <a:rPr lang="en-US" sz="21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Білім Беру</a:t>
            </a:r>
            <a:endParaRPr lang="en-US" sz="2100" dirty="0"/>
          </a:p>
        </p:txBody>
      </p:sp>
      <p:sp>
        <p:nvSpPr>
          <p:cNvPr id="5" name="Text 3"/>
          <p:cNvSpPr/>
          <p:nvPr/>
        </p:nvSpPr>
        <p:spPr>
          <a:xfrm>
            <a:off x="1022271" y="2513528"/>
            <a:ext cx="3740944" cy="10901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Мектептер, университеттер, техникалық және кәсіптік оқу орындары.</a:t>
            </a:r>
            <a:endParaRPr lang="en-US" sz="1750" dirty="0"/>
          </a:p>
        </p:txBody>
      </p:sp>
      <p:sp>
        <p:nvSpPr>
          <p:cNvPr id="6" name="Shape 4"/>
          <p:cNvSpPr/>
          <p:nvPr/>
        </p:nvSpPr>
        <p:spPr>
          <a:xfrm>
            <a:off x="5217557" y="1816060"/>
            <a:ext cx="4195286" cy="2014776"/>
          </a:xfrm>
          <a:prstGeom prst="roundRect">
            <a:avLst>
              <a:gd name="adj" fmla="val 1691"/>
            </a:avLst>
          </a:prstGeom>
          <a:solidFill>
            <a:srgbClr val="315251"/>
          </a:solidFill>
          <a:ln/>
        </p:spPr>
      </p:sp>
      <p:sp>
        <p:nvSpPr>
          <p:cNvPr id="7" name="Text 5"/>
          <p:cNvSpPr/>
          <p:nvPr/>
        </p:nvSpPr>
        <p:spPr>
          <a:xfrm>
            <a:off x="5444728" y="2043232"/>
            <a:ext cx="2672596" cy="3340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600"/>
              </a:lnSpc>
              <a:buNone/>
            </a:pPr>
            <a:r>
              <a:rPr lang="en-US" sz="21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Медицина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5444728" y="2513528"/>
            <a:ext cx="3740944" cy="10901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Ауруханалар, емханалар, санаторийлер, ғылыми-зерттеу медициналық орталықтары.</a:t>
            </a:r>
            <a:endParaRPr lang="en-US" sz="1750" dirty="0"/>
          </a:p>
        </p:txBody>
      </p:sp>
      <p:sp>
        <p:nvSpPr>
          <p:cNvPr id="9" name="Shape 7"/>
          <p:cNvSpPr/>
          <p:nvPr/>
        </p:nvSpPr>
        <p:spPr>
          <a:xfrm>
            <a:off x="9640014" y="1816060"/>
            <a:ext cx="4195286" cy="2014776"/>
          </a:xfrm>
          <a:prstGeom prst="roundRect">
            <a:avLst>
              <a:gd name="adj" fmla="val 1691"/>
            </a:avLst>
          </a:prstGeom>
          <a:solidFill>
            <a:srgbClr val="315251"/>
          </a:solidFill>
          <a:ln/>
        </p:spPr>
      </p:sp>
      <p:sp>
        <p:nvSpPr>
          <p:cNvPr id="10" name="Text 8"/>
          <p:cNvSpPr/>
          <p:nvPr/>
        </p:nvSpPr>
        <p:spPr>
          <a:xfrm>
            <a:off x="9867186" y="2043232"/>
            <a:ext cx="2672596" cy="3340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600"/>
              </a:lnSpc>
              <a:buNone/>
            </a:pPr>
            <a:r>
              <a:rPr lang="en-US" sz="21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Мәдениет</a:t>
            </a:r>
            <a:endParaRPr lang="en-US" sz="2100" dirty="0"/>
          </a:p>
        </p:txBody>
      </p:sp>
      <p:sp>
        <p:nvSpPr>
          <p:cNvPr id="11" name="Text 9"/>
          <p:cNvSpPr/>
          <p:nvPr/>
        </p:nvSpPr>
        <p:spPr>
          <a:xfrm>
            <a:off x="9867186" y="2513528"/>
            <a:ext cx="3740944" cy="10901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Мұражайлар, театрлар, кітапханалар, мәдени орталықтар.</a:t>
            </a:r>
            <a:endParaRPr lang="en-US" sz="1750" dirty="0"/>
          </a:p>
        </p:txBody>
      </p:sp>
      <p:sp>
        <p:nvSpPr>
          <p:cNvPr id="12" name="Shape 10"/>
          <p:cNvSpPr/>
          <p:nvPr/>
        </p:nvSpPr>
        <p:spPr>
          <a:xfrm>
            <a:off x="795099" y="4058007"/>
            <a:ext cx="13040201" cy="1288018"/>
          </a:xfrm>
          <a:prstGeom prst="roundRect">
            <a:avLst>
              <a:gd name="adj" fmla="val 2646"/>
            </a:avLst>
          </a:prstGeom>
          <a:solidFill>
            <a:srgbClr val="315251"/>
          </a:solidFill>
          <a:ln/>
        </p:spPr>
      </p:sp>
      <p:sp>
        <p:nvSpPr>
          <p:cNvPr id="13" name="Text 11"/>
          <p:cNvSpPr/>
          <p:nvPr/>
        </p:nvSpPr>
        <p:spPr>
          <a:xfrm>
            <a:off x="1022271" y="4285178"/>
            <a:ext cx="2921794" cy="3340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600"/>
              </a:lnSpc>
              <a:buNone/>
            </a:pPr>
            <a:r>
              <a:rPr lang="en-US" sz="21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Әлеуметтік Қызметтер</a:t>
            </a:r>
            <a:endParaRPr lang="en-US" sz="2100" dirty="0"/>
          </a:p>
        </p:txBody>
      </p:sp>
      <p:sp>
        <p:nvSpPr>
          <p:cNvPr id="14" name="Text 12"/>
          <p:cNvSpPr/>
          <p:nvPr/>
        </p:nvSpPr>
        <p:spPr>
          <a:xfrm>
            <a:off x="1022271" y="4755475"/>
            <a:ext cx="12585859" cy="3633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Қарттар үйлері, балалар үйлері, әлеуметтік қорғау және қолдау мекемелері.</a:t>
            </a:r>
            <a:endParaRPr lang="en-US" sz="1750" dirty="0"/>
          </a:p>
        </p:txBody>
      </p:sp>
      <p:sp>
        <p:nvSpPr>
          <p:cNvPr id="15" name="Text 13"/>
          <p:cNvSpPr/>
          <p:nvPr/>
        </p:nvSpPr>
        <p:spPr>
          <a:xfrm>
            <a:off x="795099" y="5686782"/>
            <a:ext cx="10163770" cy="6681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250"/>
              </a:lnSpc>
              <a:buNone/>
            </a:pPr>
            <a:r>
              <a:rPr lang="en-US" sz="4200" dirty="0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Қазыналық Кәсіпорындардың Маңызы</a:t>
            </a:r>
            <a:endParaRPr lang="en-US" sz="4200" dirty="0"/>
          </a:p>
        </p:txBody>
      </p:sp>
      <p:sp>
        <p:nvSpPr>
          <p:cNvPr id="16" name="Text 14"/>
          <p:cNvSpPr/>
          <p:nvPr/>
        </p:nvSpPr>
        <p:spPr>
          <a:xfrm>
            <a:off x="795099" y="6695718"/>
            <a:ext cx="13040201" cy="7267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Қазыналық кәсіпорынның негізгі мақсаты-пайда табу емес, белгілі бір мемлекеттік міндеттер мен функцияларды орындау, мемлекет пен қоғамның қажеттіліктерін қамтамасыз ету.</a:t>
            </a:r>
            <a:endParaRPr lang="en-US" sz="1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177</Words>
  <Application>Microsoft Office PowerPoint</Application>
  <PresentationFormat>Произвольный</PresentationFormat>
  <Paragraphs>31</Paragraphs>
  <Slides>3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7" baseType="lpstr">
      <vt:lpstr>Quattrocento</vt:lpstr>
      <vt:lpstr>Calibri</vt:lpstr>
      <vt:lpstr>Arial</vt:lpstr>
      <vt:lpstr>Office Theme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User</cp:lastModifiedBy>
  <cp:revision>1</cp:revision>
  <dcterms:created xsi:type="dcterms:W3CDTF">2025-01-30T07:51:54Z</dcterms:created>
  <dcterms:modified xsi:type="dcterms:W3CDTF">2025-01-30T07:52:40Z</dcterms:modified>
</cp:coreProperties>
</file>